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1" r:id="rId3"/>
    <p:sldId id="273" r:id="rId4"/>
    <p:sldId id="272" r:id="rId5"/>
    <p:sldId id="274" r:id="rId6"/>
    <p:sldId id="276" r:id="rId7"/>
    <p:sldId id="277" r:id="rId8"/>
    <p:sldId id="278" r:id="rId9"/>
    <p:sldId id="279" r:id="rId10"/>
    <p:sldId id="280" r:id="rId11"/>
    <p:sldId id="282" r:id="rId12"/>
    <p:sldId id="288" r:id="rId13"/>
    <p:sldId id="289" r:id="rId14"/>
    <p:sldId id="292" r:id="rId15"/>
    <p:sldId id="293" r:id="rId16"/>
    <p:sldId id="290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76792" autoAdjust="0"/>
  </p:normalViewPr>
  <p:slideViewPr>
    <p:cSldViewPr>
      <p:cViewPr>
        <p:scale>
          <a:sx n="77" d="100"/>
          <a:sy n="77" d="100"/>
        </p:scale>
        <p:origin x="-1096" y="-7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3E026-7FB1-4431-9F8B-A42D33D232EB}" type="datetimeFigureOut">
              <a:rPr lang="en-US" smtClean="0"/>
              <a:t>25-03-13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3E27E-7A61-40A0-92B3-1FF5FF6EDB8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9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0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68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68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9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884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18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3E27E-7A61-40A0-92B3-1FF5FF6EDB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67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26772-3D1F-4892-BFFE-4E86CD012DAD}" type="datetimeFigureOut">
              <a:rPr lang="en-GB" smtClean="0"/>
              <a:pPr/>
              <a:t>25-03-13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E3EAA-8E83-4086-9572-2E8FDA757BE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jpeg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Koppelvlak BAG GBA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Pieter </a:t>
            </a:r>
            <a:r>
              <a:rPr lang="nl-NL" dirty="0" err="1" smtClean="0"/>
              <a:t>Goossen</a:t>
            </a:r>
            <a:endParaRPr lang="nl-NL" dirty="0" smtClean="0"/>
          </a:p>
          <a:p>
            <a:r>
              <a:rPr lang="nl-NL" dirty="0" smtClean="0"/>
              <a:t>Ben Dunselman</a:t>
            </a:r>
            <a:endParaRPr lang="en-GB" dirty="0"/>
          </a:p>
        </p:txBody>
      </p:sp>
      <p:pic>
        <p:nvPicPr>
          <p:cNvPr id="4" name="Afbeelding 3" descr="KING_logo_300dpi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0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Kennisgevingen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 fontScale="55000" lnSpcReduction="20000"/>
          </a:bodyPr>
          <a:lstStyle/>
          <a:p>
            <a:pPr lvl="1"/>
            <a:r>
              <a:rPr lang="nl-NL" dirty="0" smtClean="0"/>
              <a:t>per </a:t>
            </a:r>
            <a:r>
              <a:rPr lang="nl-NL" dirty="0" err="1"/>
              <a:t>BAG-gebeurtenis</a:t>
            </a:r>
            <a:r>
              <a:rPr lang="nl-NL" dirty="0"/>
              <a:t> </a:t>
            </a:r>
            <a:r>
              <a:rPr lang="nl-NL" dirty="0" smtClean="0"/>
              <a:t>wordt een </a:t>
            </a:r>
            <a:r>
              <a:rPr lang="nl-NL" dirty="0"/>
              <a:t>combinatie van (één of meer) enkelvoudige Lk01-berichten als </a:t>
            </a:r>
            <a:r>
              <a:rPr lang="nl-NL" dirty="0" smtClean="0"/>
              <a:t>Lk03-bericht verzonden. </a:t>
            </a:r>
            <a:r>
              <a:rPr lang="nl-NL" dirty="0"/>
              <a:t>De gebeurteniscode maakt deel uit van de berichtnaam en is tevens opgenomen in de enkelvoudige berichten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Asynchrone </a:t>
            </a:r>
            <a:r>
              <a:rPr lang="nl-NL" dirty="0" err="1" smtClean="0"/>
              <a:t>StUF</a:t>
            </a:r>
            <a:r>
              <a:rPr lang="nl-NL" dirty="0" smtClean="0"/>
              <a:t> berichtuitwisseling (</a:t>
            </a:r>
            <a:r>
              <a:rPr lang="nl-NL" dirty="0" err="1" smtClean="0"/>
              <a:t>irt</a:t>
            </a:r>
            <a:r>
              <a:rPr lang="nl-NL" dirty="0" smtClean="0"/>
              <a:t> het proces)</a:t>
            </a:r>
          </a:p>
          <a:p>
            <a:pPr lvl="1"/>
            <a:r>
              <a:rPr lang="nl-NL" dirty="0" smtClean="0"/>
              <a:t>Enkelvoudige berichten type:</a:t>
            </a:r>
          </a:p>
          <a:p>
            <a:pPr lvl="2"/>
            <a:r>
              <a:rPr lang="nl-NL" dirty="0" smtClean="0"/>
              <a:t>WPL-Lk01 Bericht over Woonplaats in de </a:t>
            </a:r>
            <a:r>
              <a:rPr lang="nl-NL" dirty="0" err="1" smtClean="0"/>
              <a:t>BAG-administratie</a:t>
            </a:r>
            <a:endParaRPr lang="en-GB" dirty="0" smtClean="0"/>
          </a:p>
          <a:p>
            <a:pPr lvl="2"/>
            <a:r>
              <a:rPr lang="nl-NL" dirty="0" smtClean="0"/>
              <a:t>OPR-Lk01 Bericht over Openbare Ruimte in de </a:t>
            </a:r>
            <a:r>
              <a:rPr lang="nl-NL" dirty="0" err="1" smtClean="0"/>
              <a:t>BAG-administratie</a:t>
            </a:r>
            <a:endParaRPr lang="en-GB" dirty="0" smtClean="0"/>
          </a:p>
          <a:p>
            <a:pPr lvl="2"/>
            <a:r>
              <a:rPr lang="nl-NL" dirty="0" smtClean="0"/>
              <a:t> TGO-Lk01 Bericht over Terrein/Gebouw in de </a:t>
            </a:r>
            <a:r>
              <a:rPr lang="nl-NL" dirty="0" err="1" smtClean="0"/>
              <a:t>BAG-administratie</a:t>
            </a:r>
            <a:endParaRPr lang="nl-NL" dirty="0" smtClean="0"/>
          </a:p>
          <a:p>
            <a:pPr lvl="2"/>
            <a:r>
              <a:rPr lang="nl-NL" dirty="0" smtClean="0"/>
              <a:t>AOA-Lk01 Bericht over een Adresseerbaar </a:t>
            </a:r>
            <a:r>
              <a:rPr lang="nl-NL" dirty="0" err="1" smtClean="0"/>
              <a:t>Object-aanduiding</a:t>
            </a:r>
            <a:r>
              <a:rPr lang="nl-NL" dirty="0" smtClean="0"/>
              <a:t>  </a:t>
            </a:r>
            <a:endParaRPr lang="en-GB" dirty="0" smtClean="0"/>
          </a:p>
          <a:p>
            <a:pPr lvl="1"/>
            <a:r>
              <a:rPr lang="nl-NL" dirty="0" smtClean="0"/>
              <a:t>Bijlage A (</a:t>
            </a:r>
            <a:r>
              <a:rPr lang="nl-NL" dirty="0" err="1" smtClean="0"/>
              <a:t>excel</a:t>
            </a:r>
            <a:r>
              <a:rPr lang="nl-NL" dirty="0" smtClean="0"/>
              <a:t> sheet) specificeert voor alle BAG kennisgevingen de wijze van verwerking in GBA administratie: </a:t>
            </a:r>
          </a:p>
          <a:p>
            <a:pPr lvl="2"/>
            <a:r>
              <a:rPr lang="nl-NL" dirty="0" smtClean="0"/>
              <a:t>relevantie voor BAG GBA </a:t>
            </a:r>
          </a:p>
          <a:p>
            <a:pPr lvl="3"/>
            <a:r>
              <a:rPr lang="nl-NL" dirty="0" smtClean="0"/>
              <a:t>(bijvoorbeeld. Melding start bouw is niet relevant)</a:t>
            </a:r>
          </a:p>
          <a:p>
            <a:pPr lvl="2"/>
            <a:r>
              <a:rPr lang="nl-NL" dirty="0" smtClean="0"/>
              <a:t>handmatig/automatisch</a:t>
            </a:r>
          </a:p>
          <a:p>
            <a:pPr lvl="2"/>
            <a:r>
              <a:rPr lang="nl-NL" dirty="0" smtClean="0"/>
              <a:t>Ongeldig maken, wijzigen, opvoeren </a:t>
            </a:r>
          </a:p>
          <a:p>
            <a:pPr lvl="2"/>
            <a:r>
              <a:rPr lang="nl-NL" dirty="0" smtClean="0"/>
              <a:t>In Persoonslijst en/of /Adreslijst</a:t>
            </a:r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7" y="1484784"/>
            <a:ext cx="259228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5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1484784"/>
            <a:ext cx="259228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6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1484784"/>
            <a:ext cx="2592288" cy="131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Vraag/antwoord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>
            <a:normAutofit fontScale="47500" lnSpcReduction="20000"/>
          </a:bodyPr>
          <a:lstStyle/>
          <a:p>
            <a:r>
              <a:rPr lang="nl-NL" dirty="0" smtClean="0"/>
              <a:t>Per vraag in het proces wordt 1 aoaLv01 verzonden en 1 aoaLa01-bericht geretourneerd</a:t>
            </a:r>
          </a:p>
          <a:p>
            <a:r>
              <a:rPr lang="nl-NL" dirty="0" smtClean="0"/>
              <a:t>standaard </a:t>
            </a:r>
            <a:r>
              <a:rPr lang="nl-NL" dirty="0" err="1" smtClean="0"/>
              <a:t>StUF</a:t>
            </a:r>
            <a:r>
              <a:rPr lang="nl-NL" dirty="0" smtClean="0"/>
              <a:t> 3.01 BG 3.10 vraag- en antwoordberichten</a:t>
            </a:r>
          </a:p>
          <a:p>
            <a:r>
              <a:rPr lang="nl-NL" dirty="0" smtClean="0"/>
              <a:t>Synchrone </a:t>
            </a:r>
            <a:r>
              <a:rPr lang="nl-NL" dirty="0" err="1" smtClean="0"/>
              <a:t>StUF</a:t>
            </a:r>
            <a:r>
              <a:rPr lang="nl-NL" dirty="0" smtClean="0"/>
              <a:t> berichtuitwisseling</a:t>
            </a:r>
          </a:p>
          <a:p>
            <a:r>
              <a:rPr lang="nl-NL" dirty="0" smtClean="0"/>
              <a:t>Antwoord geeft actuele situatie, zonder historie </a:t>
            </a:r>
          </a:p>
          <a:p>
            <a:r>
              <a:rPr lang="nl-NL" dirty="0" smtClean="0"/>
              <a:t>3 typen toegestane specifieke </a:t>
            </a:r>
            <a:r>
              <a:rPr lang="nl-NL" dirty="0" err="1" smtClean="0"/>
              <a:t>bevragingen</a:t>
            </a:r>
            <a:r>
              <a:rPr lang="nl-NL" dirty="0" smtClean="0"/>
              <a:t> (beperking):</a:t>
            </a:r>
          </a:p>
          <a:p>
            <a:pPr lvl="1"/>
            <a:r>
              <a:rPr lang="nl-NL" dirty="0" err="1" smtClean="0"/>
              <a:t>O.b.v</a:t>
            </a:r>
            <a:r>
              <a:rPr lang="nl-NL" dirty="0" smtClean="0"/>
              <a:t>. de identificatiecodes zoals die in de </a:t>
            </a:r>
            <a:r>
              <a:rPr lang="nl-NL" dirty="0" err="1" smtClean="0"/>
              <a:t>GBA-administratie</a:t>
            </a:r>
            <a:r>
              <a:rPr lang="nl-NL" dirty="0" smtClean="0"/>
              <a:t> bekend zijn </a:t>
            </a:r>
          </a:p>
          <a:p>
            <a:pPr lvl="2"/>
            <a:r>
              <a:rPr lang="nl-NL" dirty="0" smtClean="0"/>
              <a:t>(11.90 Identificatiecode nummeraanduiding, 11.80 Identificatiecode verblijfplaats)</a:t>
            </a:r>
          </a:p>
          <a:p>
            <a:pPr lvl="1"/>
            <a:r>
              <a:rPr lang="nl-NL" dirty="0" err="1" smtClean="0"/>
              <a:t>O.b.v</a:t>
            </a:r>
            <a:r>
              <a:rPr lang="nl-NL" dirty="0" smtClean="0"/>
              <a:t>. postcode en huisnummer (plus eventuele toevoegingen) </a:t>
            </a:r>
          </a:p>
          <a:p>
            <a:pPr lvl="2"/>
            <a:r>
              <a:rPr lang="nl-NL" dirty="0" smtClean="0"/>
              <a:t>(11.20 Huisnummer, 11.30 Huisletter, 11.40 Huisnummertoevoeging, 11.60 Postcode)</a:t>
            </a:r>
          </a:p>
          <a:p>
            <a:pPr lvl="1"/>
            <a:r>
              <a:rPr lang="nl-NL" dirty="0" err="1" smtClean="0"/>
              <a:t>O.b.v</a:t>
            </a:r>
            <a:r>
              <a:rPr lang="nl-NL" dirty="0" smtClean="0"/>
              <a:t>.  Naam openbare ruimte, woonplaatsnaam in combinatie met  huisnummer (plus eventuele toevoegingen)</a:t>
            </a:r>
          </a:p>
          <a:p>
            <a:pPr lvl="2"/>
            <a:r>
              <a:rPr lang="nl-NL" dirty="0" smtClean="0"/>
              <a:t>(11.15 Naam openbare ruimte, 11.20 Huisnummer, 11.30 Huisletter, 11.40 Huisnummertoevoeging ,11.70 Woonplaatsnaam)</a:t>
            </a:r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484784"/>
            <a:ext cx="2979198" cy="133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8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1484784"/>
            <a:ext cx="29813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WSDL GBA </a:t>
            </a:r>
            <a:r>
              <a:rPr lang="nl-NL" sz="2000" dirty="0" err="1" smtClean="0"/>
              <a:t>tbv</a:t>
            </a:r>
            <a:r>
              <a:rPr lang="nl-NL" sz="2000" dirty="0" smtClean="0"/>
              <a:t> kennisgevingen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>
              <a:buNone/>
            </a:pPr>
            <a:endParaRPr lang="nl-NL" dirty="0" smtClean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545782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Tijdelijke aanduiding voor inhoud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780928"/>
            <a:ext cx="8367866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WSDL BAG </a:t>
            </a:r>
            <a:r>
              <a:rPr lang="nl-NL" sz="2000" dirty="0" err="1" smtClean="0"/>
              <a:t>tbv</a:t>
            </a:r>
            <a:r>
              <a:rPr lang="nl-NL" sz="2000" dirty="0" smtClean="0"/>
              <a:t> vraag/antwoord</a:t>
            </a:r>
            <a:endParaRPr lang="en-GB" sz="2000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870" y="2292509"/>
            <a:ext cx="6652260" cy="316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WSDL BAG </a:t>
            </a:r>
            <a:r>
              <a:rPr lang="nl-NL" sz="2000" dirty="0" err="1" smtClean="0"/>
              <a:t>tbv</a:t>
            </a:r>
            <a:r>
              <a:rPr lang="nl-NL" sz="2000" dirty="0" smtClean="0"/>
              <a:t> vraag</a:t>
            </a:r>
            <a:endParaRPr lang="en-GB" sz="2000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6872"/>
            <a:ext cx="8229600" cy="2592288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000" dirty="0" smtClean="0"/>
              <a:t>WSDL BAG </a:t>
            </a:r>
            <a:r>
              <a:rPr lang="nl-NL" sz="2000" dirty="0" err="1" smtClean="0"/>
              <a:t>tbv</a:t>
            </a:r>
            <a:r>
              <a:rPr lang="nl-NL" sz="2000" dirty="0" smtClean="0"/>
              <a:t> vraag</a:t>
            </a:r>
            <a:endParaRPr lang="en-GB" sz="2000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367" y="1600200"/>
            <a:ext cx="363926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>
              <a:buNone/>
            </a:pPr>
            <a:endParaRPr lang="nl-NL" dirty="0" smtClean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Kennisgevingen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/>
            <a:r>
              <a:rPr lang="nl-NL" dirty="0" smtClean="0"/>
              <a:t>Belangrijkste elementen</a:t>
            </a:r>
            <a:endParaRPr lang="en-GB" dirty="0" smtClean="0"/>
          </a:p>
          <a:p>
            <a:endParaRPr lang="nl-NL" dirty="0" smtClean="0"/>
          </a:p>
          <a:p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9552" y="2276872"/>
          <a:ext cx="6096000" cy="3770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baseline="0" dirty="0" err="1">
                          <a:latin typeface="Verdana"/>
                          <a:ea typeface="PMingLiU"/>
                          <a:cs typeface="Times New Roman"/>
                        </a:rPr>
                        <a:t>GBA-naam</a:t>
                      </a:r>
                      <a:endParaRPr lang="en-GB" sz="1200" baseline="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baseline="0">
                          <a:latin typeface="Verdana"/>
                          <a:ea typeface="PMingLiU"/>
                          <a:cs typeface="Times New Roman"/>
                        </a:rPr>
                        <a:t>Elementnaam bg0310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11.10 Straatnaam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gor.straatnaam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11.15 Naam openbare ruimte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gor.openbareRuimteNaam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11.20 Huisnummer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aoa.huisnummer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11.30 Huisletter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aoa.huisletter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11.40 Huisnummertoevoeging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aoa.huisnummertoevoeging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11.60 Postcode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aoa.postcode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11.70 Woonplaatsnaam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aoa.woonplaatsWaarinGelegen/wpl.woonplaatsNaam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11.80 Identificatiecode verblijfplaats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tgo.identificatie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>
                          <a:latin typeface="Verdana"/>
                          <a:ea typeface="PMingLiU"/>
                          <a:cs typeface="Times New Roman"/>
                        </a:rPr>
                        <a:t>11.90 Identificatiecode nummeraanduiding</a:t>
                      </a:r>
                      <a:endParaRPr lang="en-GB" sz="1200" baseline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aseline="0" dirty="0" err="1">
                          <a:latin typeface="Verdana"/>
                          <a:ea typeface="PMingLiU"/>
                          <a:cs typeface="Times New Roman"/>
                        </a:rPr>
                        <a:t>aoa.identificatie</a:t>
                      </a:r>
                      <a:endParaRPr lang="en-GB" sz="1200" baseline="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0" marR="53975" marT="0" marB="3619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Welkom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Voorstellen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Aanpak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Recap</a:t>
            </a:r>
            <a:r>
              <a:rPr lang="nl-NL" dirty="0" smtClean="0"/>
              <a:t> BAG GBA processen</a:t>
            </a:r>
          </a:p>
          <a:p>
            <a:pPr lvl="2"/>
            <a:r>
              <a:rPr lang="nl-NL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Overzicht procesbeschrijving BAG en GBA</a:t>
            </a:r>
            <a:endParaRPr lang="en-GB" sz="2400" dirty="0" smtClean="0"/>
          </a:p>
          <a:p>
            <a:pPr lvl="2"/>
            <a:r>
              <a:rPr lang="nl-NL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Gegevensuitwisseling BAG GBA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S</a:t>
            </a:r>
            <a:r>
              <a:rPr lang="nl-NL" dirty="0" smtClean="0"/>
              <a:t>pecificatie BAG GBA koppelvlak</a:t>
            </a:r>
          </a:p>
          <a:p>
            <a:pPr lvl="2"/>
            <a:r>
              <a:rPr lang="nl-NL" dirty="0" smtClean="0"/>
              <a:t>Functioneel overzicht</a:t>
            </a:r>
          </a:p>
          <a:p>
            <a:pPr lvl="2"/>
            <a:r>
              <a:rPr lang="nl-NL" dirty="0" smtClean="0"/>
              <a:t>Applicaties en koppelvlakken</a:t>
            </a:r>
          </a:p>
          <a:p>
            <a:pPr lvl="2"/>
            <a:r>
              <a:rPr lang="nl-NL" dirty="0" smtClean="0"/>
              <a:t>Service definities en schema’s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Vragen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Vervolgstappen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Rondvraag</a:t>
            </a:r>
          </a:p>
          <a:p>
            <a:endParaRPr lang="nl-NL" dirty="0" smtClean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Processen</a:t>
            </a:r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Afbeelding 1"/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1340768"/>
            <a:ext cx="8229600" cy="315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67544" y="4581128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dirty="0" smtClean="0"/>
              <a:t>Inschrijven in de GBA.</a:t>
            </a:r>
          </a:p>
          <a:p>
            <a:r>
              <a:rPr lang="nl-NL" dirty="0" smtClean="0"/>
              <a:t>Verstrekken adres</a:t>
            </a:r>
          </a:p>
          <a:p>
            <a:pPr lvl="0"/>
            <a:r>
              <a:rPr lang="nl-NL" dirty="0" smtClean="0"/>
              <a:t>Signalen uit de BAG verwerken.</a:t>
            </a:r>
            <a:endParaRPr lang="en-GB" dirty="0" smtClean="0"/>
          </a:p>
          <a:p>
            <a:r>
              <a:rPr lang="nl-NL" dirty="0" smtClean="0"/>
              <a:t>Opvoeren mutaties in de BAG.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Processen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nl-NL" dirty="0"/>
              <a:t>Inschrijven in de GBA</a:t>
            </a:r>
            <a:r>
              <a:rPr lang="nl-NL" dirty="0" smtClean="0"/>
              <a:t>.</a:t>
            </a:r>
          </a:p>
          <a:p>
            <a:r>
              <a:rPr lang="nl-NL" dirty="0" smtClean="0"/>
              <a:t>Verstrekken adres</a:t>
            </a:r>
          </a:p>
          <a:p>
            <a:pPr lvl="2"/>
            <a:r>
              <a:rPr lang="nl-NL" dirty="0" smtClean="0"/>
              <a:t>de aangifte van een eerste inschrijving of een verhuizing. Bij deze aangifte wordt het opgegeven adres ter verificatie uit de BAG opgevraagd en worden de adresgegevens uit de BAG overgenomen.</a:t>
            </a:r>
          </a:p>
          <a:p>
            <a:pPr lvl="2"/>
            <a:r>
              <a:rPr lang="nl-NL" dirty="0" smtClean="0"/>
              <a:t>bij twijfel over de juistheid van het daarbij geïdentificeerde </a:t>
            </a:r>
            <a:r>
              <a:rPr lang="nl-NL" dirty="0" err="1" smtClean="0"/>
              <a:t>BAG-object</a:t>
            </a:r>
            <a:r>
              <a:rPr lang="nl-NL" dirty="0" smtClean="0"/>
              <a:t> of de gegevens daarvan, wordt een terug­melding naar de BAG gedaan. Met het resultaat van die terugmelding wordt het inschrijven (</a:t>
            </a:r>
            <a:r>
              <a:rPr lang="nl-NL" dirty="0" err="1" smtClean="0"/>
              <a:t>zonodig</a:t>
            </a:r>
            <a:r>
              <a:rPr lang="nl-NL" dirty="0" smtClean="0"/>
              <a:t> later) definitief afgerond. (terugmeldingen out of scope)</a:t>
            </a:r>
            <a:endParaRPr lang="en-GB" dirty="0" smtClean="0"/>
          </a:p>
          <a:p>
            <a:pPr lvl="0"/>
            <a:r>
              <a:rPr lang="nl-NL" dirty="0" smtClean="0"/>
              <a:t>Signalen </a:t>
            </a:r>
            <a:r>
              <a:rPr lang="nl-NL" dirty="0"/>
              <a:t>uit de BAG </a:t>
            </a:r>
            <a:r>
              <a:rPr lang="nl-NL" dirty="0" smtClean="0"/>
              <a:t>verwerken.</a:t>
            </a:r>
            <a:endParaRPr lang="en-GB" dirty="0"/>
          </a:p>
          <a:p>
            <a:r>
              <a:rPr lang="nl-NL" dirty="0" smtClean="0"/>
              <a:t>Opvoeren </a:t>
            </a:r>
            <a:r>
              <a:rPr lang="nl-NL" dirty="0"/>
              <a:t>mutaties in de </a:t>
            </a:r>
            <a:r>
              <a:rPr lang="nl-NL" dirty="0" smtClean="0"/>
              <a:t>BAG.</a:t>
            </a:r>
          </a:p>
          <a:p>
            <a:pPr lvl="2"/>
            <a:r>
              <a:rPr lang="nl-NL" dirty="0" smtClean="0"/>
              <a:t>Vanuit de BAG worden signalen naar de GBA gestuurd als er zich mutaties voordoen rond verblijf­plaat­sen (panden met verblijfsobjecten, standplaatsen of ligplaatsen en de adres­sen daarvan), zogenaam­de ‘spontane meldingen of kennisgevingen’.</a:t>
            </a:r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Uitwisseling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Om de gegevensuitwisseling tussen de GBA en de BAG ook </a:t>
            </a:r>
            <a:r>
              <a:rPr lang="nl-NL" dirty="0" smtClean="0"/>
              <a:t>geautomatiseerd </a:t>
            </a:r>
            <a:r>
              <a:rPr lang="nl-NL" dirty="0"/>
              <a:t>te kunnen </a:t>
            </a:r>
            <a:r>
              <a:rPr lang="nl-NL" dirty="0" smtClean="0"/>
              <a:t>ondersteunen</a:t>
            </a:r>
            <a:r>
              <a:rPr lang="nl-NL" dirty="0"/>
              <a:t>, zijn er drie typen berichten nodig:</a:t>
            </a:r>
            <a:endParaRPr lang="en-GB" dirty="0"/>
          </a:p>
          <a:p>
            <a:pPr lvl="1"/>
            <a:r>
              <a:rPr lang="nl-NL" dirty="0"/>
              <a:t>Vraag- en antwoordberichten voor ‘Verstrekken adres’ of het bijwerken van een up-to-date kopie van de BAG in het </a:t>
            </a:r>
            <a:r>
              <a:rPr lang="nl-NL" dirty="0" err="1"/>
              <a:t>GBA-domein</a:t>
            </a:r>
            <a:r>
              <a:rPr lang="nl-NL" dirty="0"/>
              <a:t>.</a:t>
            </a:r>
            <a:endParaRPr lang="en-GB" dirty="0"/>
          </a:p>
          <a:p>
            <a:pPr lvl="1"/>
            <a:r>
              <a:rPr lang="nl-NL" dirty="0"/>
              <a:t>Berichten voor ‘Terugmelden</a:t>
            </a:r>
            <a:r>
              <a:rPr lang="nl-NL" dirty="0" smtClean="0"/>
              <a:t>’ (out of scope)</a:t>
            </a:r>
            <a:endParaRPr lang="en-GB" dirty="0"/>
          </a:p>
          <a:p>
            <a:pPr lvl="1"/>
            <a:r>
              <a:rPr lang="nl-NL" dirty="0"/>
              <a:t>Berichten voor het bijwerken van de GBA na mutaties in de BAG (‘spontane </a:t>
            </a:r>
            <a:r>
              <a:rPr lang="nl-NL" dirty="0" smtClean="0"/>
              <a:t>meldingen/kennisgevingen’).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</a:t>
            </a:r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/>
            <a:r>
              <a:rPr lang="nl-NL" sz="6200" dirty="0" smtClean="0"/>
              <a:t>Functioneren </a:t>
            </a:r>
            <a:r>
              <a:rPr lang="nl-NL" sz="6200" dirty="0"/>
              <a:t>van de GBA conform LO 3.8, waarin is sinds versie 3.7 is opgenomen welke </a:t>
            </a:r>
            <a:r>
              <a:rPr lang="nl-NL" sz="6200" dirty="0" err="1"/>
              <a:t>GBA-gegevens</a:t>
            </a:r>
            <a:r>
              <a:rPr lang="nl-NL" sz="6200" dirty="0"/>
              <a:t> met welke </a:t>
            </a:r>
            <a:r>
              <a:rPr lang="nl-NL" sz="6200" dirty="0" err="1"/>
              <a:t>BAG-gegevens</a:t>
            </a:r>
            <a:r>
              <a:rPr lang="nl-NL" sz="6200" dirty="0"/>
              <a:t> corresponderen.  </a:t>
            </a:r>
            <a:endParaRPr lang="en-GB" sz="6200" dirty="0"/>
          </a:p>
          <a:p>
            <a:pPr lvl="0"/>
            <a:r>
              <a:rPr lang="nl-NL" sz="6200" dirty="0"/>
              <a:t>RSGB als referentiemodel voor gemeentelijke basisgegevens. </a:t>
            </a:r>
            <a:endParaRPr lang="en-GB" sz="6200" dirty="0"/>
          </a:p>
          <a:p>
            <a:pPr lvl="0"/>
            <a:r>
              <a:rPr lang="nl-NL" sz="6200" dirty="0"/>
              <a:t>Zoals geconstateerd bij het opstellen van het Koppelvlak BAG-GBA </a:t>
            </a:r>
            <a:r>
              <a:rPr lang="nl-NL" sz="6200" dirty="0" err="1"/>
              <a:t>obv</a:t>
            </a:r>
            <a:r>
              <a:rPr lang="nl-NL" sz="6200" dirty="0"/>
              <a:t> </a:t>
            </a:r>
            <a:r>
              <a:rPr lang="nl-NL" sz="6200" dirty="0" err="1"/>
              <a:t>StUF</a:t>
            </a:r>
            <a:r>
              <a:rPr lang="nl-NL" sz="6200" dirty="0"/>
              <a:t> 2.04 ondersteunt LO3.8 (GBA) inschrijvingen op nevenadressen. Het blijft dus noodzakelijk om behalve de identificatie van het verblijfsobject ook de identificatie van de Nummeraanduiding in het koppelvlak op te nemen. </a:t>
            </a:r>
            <a:endParaRPr lang="en-GB" sz="6200" dirty="0"/>
          </a:p>
          <a:p>
            <a:pPr lvl="0"/>
            <a:r>
              <a:rPr lang="nl-NL" sz="6200" dirty="0" smtClean="0"/>
              <a:t>Rekening </a:t>
            </a:r>
            <a:r>
              <a:rPr lang="nl-NL" sz="6200" dirty="0"/>
              <a:t>wordt gehouden met de rol van Gegevensdistributie en Gegevensmagazijnen in de gemeentelijke applicatiearchitectuur. De aan- of afwezigheid van deze componenten mag geen invloed hebben op de wijze van verwerken van de berichten uit de </a:t>
            </a:r>
            <a:r>
              <a:rPr lang="nl-NL" sz="6200" dirty="0" err="1"/>
              <a:t>BAG-administratie</a:t>
            </a:r>
            <a:r>
              <a:rPr lang="nl-NL" sz="6200" dirty="0"/>
              <a:t> in de </a:t>
            </a:r>
            <a:r>
              <a:rPr lang="nl-NL" sz="6200" dirty="0" err="1"/>
              <a:t>GBA-administratie</a:t>
            </a:r>
            <a:r>
              <a:rPr lang="nl-NL" sz="6200" dirty="0"/>
              <a:t>.</a:t>
            </a:r>
            <a:endParaRPr lang="en-GB" sz="6200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nl-NL" sz="2600" dirty="0" smtClean="0"/>
              <a:t>Het gebruik van Straatnaam volgens </a:t>
            </a:r>
            <a:r>
              <a:rPr lang="nl-NL" sz="2600" dirty="0" err="1" smtClean="0"/>
              <a:t>BOCO-norm</a:t>
            </a:r>
            <a:r>
              <a:rPr lang="nl-NL" sz="2600" dirty="0" smtClean="0"/>
              <a:t>. </a:t>
            </a:r>
            <a:r>
              <a:rPr lang="nl-NL" sz="2600" dirty="0" err="1" smtClean="0"/>
              <a:t>BAG-leveranciers</a:t>
            </a:r>
            <a:r>
              <a:rPr lang="nl-NL" sz="2600" dirty="0" smtClean="0"/>
              <a:t> dienen aan hun klanten duidelijk te maken in hoeverre de geleverde </a:t>
            </a:r>
            <a:r>
              <a:rPr lang="nl-NL" sz="2600" dirty="0" err="1" smtClean="0"/>
              <a:t>BAG-versie</a:t>
            </a:r>
            <a:r>
              <a:rPr lang="nl-NL" sz="2600" dirty="0" smtClean="0"/>
              <a:t> dit ondersteunt.</a:t>
            </a:r>
            <a:endParaRPr lang="en-GB" sz="2600" dirty="0" smtClean="0"/>
          </a:p>
          <a:p>
            <a:pPr lvl="0"/>
            <a:r>
              <a:rPr lang="nl-NL" sz="2600" dirty="0" smtClean="0"/>
              <a:t>Het gebruik van het gegeven Gemeentedeel in de </a:t>
            </a:r>
            <a:r>
              <a:rPr lang="nl-NL" sz="2600" dirty="0" err="1" smtClean="0"/>
              <a:t>BAG-administratie</a:t>
            </a:r>
            <a:r>
              <a:rPr lang="nl-NL" sz="2600" dirty="0" smtClean="0"/>
              <a:t> conform de leveranciersbrede aanbevolen wijze van gebruik. Dit houdt in dat Gemeentedeel met Woonplaatsnaam wordt gevuld.</a:t>
            </a:r>
            <a:endParaRPr lang="en-GB" sz="2600" dirty="0" smtClean="0"/>
          </a:p>
          <a:p>
            <a:pPr lvl="0"/>
            <a:r>
              <a:rPr lang="nl-NL" sz="2600" dirty="0" smtClean="0"/>
              <a:t>Correctie van het in het Koppelvlak BAG-GBA </a:t>
            </a:r>
            <a:r>
              <a:rPr lang="nl-NL" sz="2600" dirty="0" err="1" smtClean="0"/>
              <a:t>obv</a:t>
            </a:r>
            <a:r>
              <a:rPr lang="nl-NL" sz="2600" dirty="0" smtClean="0"/>
              <a:t> </a:t>
            </a:r>
            <a:r>
              <a:rPr lang="nl-NL" sz="2600" dirty="0" err="1" smtClean="0"/>
              <a:t>StUF</a:t>
            </a:r>
            <a:r>
              <a:rPr lang="nl-NL" sz="2600" dirty="0" smtClean="0"/>
              <a:t> 2.04 abusievelijk niet gebruiken van het gegeven “</a:t>
            </a:r>
            <a:r>
              <a:rPr lang="nl-NL" sz="2600" dirty="0" err="1" smtClean="0"/>
              <a:t>Woonplaatswaaringelegen</a:t>
            </a:r>
            <a:r>
              <a:rPr lang="nl-NL" sz="2600" dirty="0" smtClean="0"/>
              <a:t>”, maar van de woonplaats van de openbare ruimte waaraan een adres is gesitueerd. </a:t>
            </a:r>
            <a:endParaRPr lang="en-GB" sz="2600" dirty="0" smtClean="0"/>
          </a:p>
          <a:p>
            <a:pPr lvl="0"/>
            <a:r>
              <a:rPr lang="nl-NL" sz="2600" dirty="0" smtClean="0"/>
              <a:t>In dit definitiedocument wordt niet vooruitgelopen op de ontwikkelingen in het kader de </a:t>
            </a:r>
            <a:r>
              <a:rPr lang="nl-NL" sz="2600" dirty="0" err="1" smtClean="0"/>
              <a:t>mGBA</a:t>
            </a:r>
            <a:r>
              <a:rPr lang="nl-NL" sz="2600" dirty="0" smtClean="0"/>
              <a:t>. </a:t>
            </a:r>
            <a:endParaRPr lang="en-GB" sz="2600" dirty="0" smtClean="0"/>
          </a:p>
          <a:p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Ref</a:t>
            </a:r>
            <a:r>
              <a:rPr lang="nl-NL" dirty="0" smtClean="0"/>
              <a:t>. </a:t>
            </a:r>
            <a:r>
              <a:rPr lang="nl-NL" dirty="0" err="1" smtClean="0"/>
              <a:t>arch</a:t>
            </a:r>
            <a:r>
              <a:rPr lang="nl-NL" dirty="0" smtClean="0"/>
              <a:t>. </a:t>
            </a:r>
            <a:r>
              <a:rPr lang="nl-NL" dirty="0" err="1" smtClean="0"/>
              <a:t>comp</a:t>
            </a:r>
            <a:r>
              <a:rPr lang="nl-NL" dirty="0" smtClean="0"/>
              <a:t>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err="1" smtClean="0"/>
              <a:t>GBA-administratie</a:t>
            </a:r>
            <a:endParaRPr lang="nl-NL" dirty="0" smtClean="0"/>
          </a:p>
          <a:p>
            <a:pPr lvl="2"/>
            <a:r>
              <a:rPr lang="nl-NL" dirty="0"/>
              <a:t>G</a:t>
            </a:r>
            <a:r>
              <a:rPr lang="nl-NL" dirty="0" smtClean="0"/>
              <a:t>emeentelijk </a:t>
            </a:r>
            <a:r>
              <a:rPr lang="nl-NL" dirty="0"/>
              <a:t>systeem voor het bronbeheer van de Gemeentelijke </a:t>
            </a:r>
            <a:r>
              <a:rPr lang="nl-NL" dirty="0" err="1"/>
              <a:t>BasisAdministratie</a:t>
            </a:r>
            <a:r>
              <a:rPr lang="nl-NL" dirty="0"/>
              <a:t> personen. </a:t>
            </a:r>
          </a:p>
          <a:p>
            <a:r>
              <a:rPr lang="nl-NL" dirty="0" err="1" smtClean="0"/>
              <a:t>BAG-administratie</a:t>
            </a:r>
            <a:endParaRPr lang="nl-NL" dirty="0" smtClean="0"/>
          </a:p>
          <a:p>
            <a:pPr lvl="2"/>
            <a:r>
              <a:rPr lang="nl-NL" dirty="0" smtClean="0"/>
              <a:t>Gemeentelijk </a:t>
            </a:r>
            <a:r>
              <a:rPr lang="nl-NL" dirty="0"/>
              <a:t>systeem voor het bronbeheer van de Basisregistraties Adressen en Gebouwen (BAG). </a:t>
            </a:r>
            <a:endParaRPr lang="nl-NL" dirty="0" smtClean="0"/>
          </a:p>
          <a:p>
            <a:r>
              <a:rPr lang="nl-NL" dirty="0" smtClean="0"/>
              <a:t>Gegevensmagazijn (optioneel)</a:t>
            </a:r>
          </a:p>
          <a:p>
            <a:pPr lvl="2"/>
            <a:r>
              <a:rPr lang="nl-NL" dirty="0" smtClean="0"/>
              <a:t>Vastlegging van </a:t>
            </a:r>
            <a:r>
              <a:rPr lang="nl-NL" dirty="0"/>
              <a:t>gemeentelijke basisgegevens in hun onderlinge relatie. </a:t>
            </a:r>
            <a:r>
              <a:rPr lang="nl-NL" dirty="0" err="1" smtClean="0"/>
              <a:t>Ingerichtconform</a:t>
            </a:r>
            <a:r>
              <a:rPr lang="nl-NL" dirty="0" smtClean="0"/>
              <a:t> </a:t>
            </a:r>
            <a:r>
              <a:rPr lang="nl-NL" dirty="0"/>
              <a:t>RSGB en is minimaal in staat conform </a:t>
            </a:r>
            <a:r>
              <a:rPr lang="nl-NL" dirty="0" err="1"/>
              <a:t>StUF</a:t>
            </a:r>
            <a:r>
              <a:rPr lang="nl-NL" dirty="0"/>
              <a:t> 3.01 (</a:t>
            </a:r>
            <a:r>
              <a:rPr lang="nl-NL" dirty="0" err="1"/>
              <a:t>StUF</a:t>
            </a:r>
            <a:r>
              <a:rPr lang="nl-NL" dirty="0"/>
              <a:t> BG 3.10) gegevens aan gebruikers en gebruikende systemen te verschaffen. </a:t>
            </a:r>
            <a:endParaRPr lang="nl-NL" dirty="0" smtClean="0"/>
          </a:p>
          <a:p>
            <a:r>
              <a:rPr lang="nl-NL" dirty="0" err="1" smtClean="0"/>
              <a:t>Gegevensdistribuie</a:t>
            </a:r>
            <a:r>
              <a:rPr lang="nl-NL" dirty="0" smtClean="0"/>
              <a:t> (optioneel)</a:t>
            </a:r>
          </a:p>
          <a:p>
            <a:pPr lvl="2"/>
            <a:r>
              <a:rPr lang="nl-NL" dirty="0" smtClean="0"/>
              <a:t>distributie </a:t>
            </a:r>
            <a:r>
              <a:rPr lang="nl-NL" dirty="0"/>
              <a:t>van gemeentelijke </a:t>
            </a:r>
            <a:r>
              <a:rPr lang="nl-NL" dirty="0" err="1"/>
              <a:t>basis-</a:t>
            </a:r>
            <a:r>
              <a:rPr lang="nl-NL" dirty="0"/>
              <a:t>, en optioneel, kerngegevens naar afnemende applicaties (doelapplicaties) binnen en buiten de gemeente. </a:t>
            </a:r>
            <a:endParaRPr lang="nl-NL" dirty="0" smtClean="0"/>
          </a:p>
          <a:p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Ref.Arch.Variaties</a:t>
            </a:r>
            <a:endParaRPr lang="en-GB" dirty="0"/>
          </a:p>
        </p:txBody>
      </p:sp>
      <p:pic>
        <p:nvPicPr>
          <p:cNvPr id="4" name="Picture 3" descr="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-1"/>
            <a:ext cx="3131840" cy="1839021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7565" y="260648"/>
            <a:ext cx="1330779" cy="70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Afbeelding 3" descr="KING_logo_300d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95736" cy="134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Afbeelding 1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556792"/>
            <a:ext cx="280831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Afbeelding 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556792"/>
            <a:ext cx="280831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Afbeelding 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1556792"/>
            <a:ext cx="266429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" name="Content Placeholder 25"/>
          <p:cNvGraphicFramePr>
            <a:graphicFrameLocks noGrp="1"/>
          </p:cNvGraphicFramePr>
          <p:nvPr>
            <p:ph idx="1"/>
          </p:nvPr>
        </p:nvGraphicFramePr>
        <p:xfrm>
          <a:off x="457200" y="3500438"/>
          <a:ext cx="82296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3024336"/>
                <a:gridCol w="2088232"/>
                <a:gridCol w="267464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Service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Consumer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Provider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Ontvangen kennisgeving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BAG-administratie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GBA-administratie</a:t>
                      </a: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Gegevensdistributie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1’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Ontvangen kennisgeving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Gegevensdistributie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GBA-administratie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Gegevensmagazijn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Beantwoorden vraag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GBA-administratie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BAG-administratie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2’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Beantwoorden vraag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GBA-administratie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Gegevensmagazijn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998</Words>
  <Application>Microsoft Macintosh PowerPoint</Application>
  <PresentationFormat>Diavoorstelling (4:3)</PresentationFormat>
  <Paragraphs>136</Paragraphs>
  <Slides>17</Slides>
  <Notes>7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 Theme</vt:lpstr>
      <vt:lpstr>Koppelvlak BAG GBA</vt:lpstr>
      <vt:lpstr>Agenda </vt:lpstr>
      <vt:lpstr>Processen</vt:lpstr>
      <vt:lpstr>Processen</vt:lpstr>
      <vt:lpstr>Uitwisseling</vt:lpstr>
      <vt:lpstr>Uitgangspunten</vt:lpstr>
      <vt:lpstr>Uitgangspunten</vt:lpstr>
      <vt:lpstr>Ref. arch. comp.</vt:lpstr>
      <vt:lpstr>Ref.Arch.Variaties</vt:lpstr>
      <vt:lpstr>Kennisgevingen</vt:lpstr>
      <vt:lpstr>Vraag/antwoord</vt:lpstr>
      <vt:lpstr>WSDL GBA tbv kennisgevingen</vt:lpstr>
      <vt:lpstr>WSDL BAG tbv vraag/antwoord</vt:lpstr>
      <vt:lpstr>WSDL BAG tbv vraag</vt:lpstr>
      <vt:lpstr>WSDL BAG tbv vraag</vt:lpstr>
      <vt:lpstr>Vragen</vt:lpstr>
      <vt:lpstr>Kennisgevingen</vt:lpstr>
    </vt:vector>
  </TitlesOfParts>
  <Company>Logica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Koppelvlak BAG GBA</dc:title>
  <dc:creator>dunselmanb</dc:creator>
  <cp:lastModifiedBy>Pieter Goossen</cp:lastModifiedBy>
  <cp:revision>60</cp:revision>
  <dcterms:created xsi:type="dcterms:W3CDTF">2013-03-19T15:45:09Z</dcterms:created>
  <dcterms:modified xsi:type="dcterms:W3CDTF">2013-03-25T13:09:00Z</dcterms:modified>
</cp:coreProperties>
</file>